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53" r:id="rId1"/>
  </p:sldMasterIdLst>
  <p:notesMasterIdLst>
    <p:notesMasterId r:id="rId9"/>
  </p:notesMasterIdLst>
  <p:sldIdLst>
    <p:sldId id="267" r:id="rId2"/>
    <p:sldId id="261" r:id="rId3"/>
    <p:sldId id="268" r:id="rId4"/>
    <p:sldId id="269" r:id="rId5"/>
    <p:sldId id="262" r:id="rId6"/>
    <p:sldId id="263" r:id="rId7"/>
    <p:sldId id="271" r:id="rId8"/>
  </p:sldIdLst>
  <p:sldSz cx="9144000" cy="6858000" type="screen4x3"/>
  <p:notesSz cx="6858000" cy="9144000"/>
  <p:embeddedFontLst>
    <p:embeddedFont>
      <p:font typeface="Bangers" panose="00000500000000000000" pitchFamily="2" charset="0"/>
      <p:regular r:id="rId10"/>
    </p:embeddedFont>
    <p:embeddedFont>
      <p:font typeface="Maiandra GD" panose="020E0502030308020204" pitchFamily="34" charset="0"/>
      <p:regular r:id="rId11"/>
    </p:embeddedFont>
    <p:embeddedFont>
      <p:font typeface="Montserrat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49" autoAdjust="0"/>
  </p:normalViewPr>
  <p:slideViewPr>
    <p:cSldViewPr>
      <p:cViewPr varScale="1">
        <p:scale>
          <a:sx n="72" d="100"/>
          <a:sy n="72" d="100"/>
        </p:scale>
        <p:origin x="13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44597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1412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9923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666666"/>
              </a:buClr>
              <a:buFont typeface="Montserrat"/>
              <a:buChar char="●"/>
            </a:pPr>
            <a:endParaRPr sz="2400" dirty="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EP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ED6859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306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rtura/chiusura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22" name="Shape 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7221274" cy="220857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Shape 23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4" name="Shape 24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ED685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5" name="Shape 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7221274" cy="2208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08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8" name="Shape 28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801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ED6859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" name="Shape 7"/>
          <p:cNvSpPr txBox="1"/>
          <p:nvPr/>
        </p:nvSpPr>
        <p:spPr>
          <a:xfrm>
            <a:off x="-12750" y="6166997"/>
            <a:ext cx="9169499" cy="703799"/>
          </a:xfrm>
          <a:prstGeom prst="rect">
            <a:avLst/>
          </a:prstGeom>
          <a:solidFill>
            <a:srgbClr val="ED6859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8" name="Shape 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653743" y="266237"/>
            <a:ext cx="1528500" cy="51392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6" r:id="rId3"/>
    <p:sldLayoutId id="2147483657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va.com/" TargetMode="External"/><Relationship Id="rId2" Type="http://schemas.openxmlformats.org/officeDocument/2006/relationships/hyperlink" Target="http://www.storyboardthat.com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timeline.knightlab.com/" TargetMode="External"/><Relationship Id="rId5" Type="http://schemas.openxmlformats.org/officeDocument/2006/relationships/hyperlink" Target="http://infogr.am/" TargetMode="External"/><Relationship Id="rId4" Type="http://schemas.openxmlformats.org/officeDocument/2006/relationships/hyperlink" Target="http://piktochart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FjaBh12C6s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0"/>
          <p:cNvSpPr txBox="1"/>
          <p:nvPr/>
        </p:nvSpPr>
        <p:spPr>
          <a:xfrm>
            <a:off x="0" y="5085184"/>
            <a:ext cx="9279302" cy="10801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ontserrat"/>
              <a:buNone/>
            </a:pPr>
            <a:r>
              <a:rPr lang="hr-HR" sz="6000" b="0" i="0" u="none" strike="noStrike" cap="none" dirty="0">
                <a:solidFill>
                  <a:srgbClr val="FFFFFF"/>
                </a:solidFill>
                <a:latin typeface="Bangers" panose="00000500000000000000" pitchFamily="2" charset="0"/>
                <a:ea typeface="Montserrat"/>
                <a:cs typeface="Montserrat"/>
                <a:sym typeface="Montserrat"/>
              </a:rPr>
              <a:t>PREDSTAVLJAČKE TEHNIKE I ALATI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20CE641F-1B4E-439D-AF29-1D213A9C0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78" y="2132856"/>
            <a:ext cx="8009444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232316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0" y="1196752"/>
            <a:ext cx="9144000" cy="338437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hr-HR" sz="11500" dirty="0">
                <a:latin typeface="Bangers" panose="00000500000000000000" pitchFamily="2" charset="0"/>
              </a:rPr>
              <a:t>
FORMAT</a:t>
            </a:r>
          </a:p>
        </p:txBody>
      </p:sp>
    </p:spTree>
    <p:extLst>
      <p:ext uri="{BB962C8B-B14F-4D97-AF65-F5344CB8AC3E}">
        <p14:creationId xmlns:p14="http://schemas.microsoft.com/office/powerpoint/2010/main" val="2909970634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oogle Shape;37;p14">
            <a:extLst>
              <a:ext uri="{FF2B5EF4-FFF2-40B4-BE49-F238E27FC236}">
                <a16:creationId xmlns:a16="http://schemas.microsoft.com/office/drawing/2014/main" id="{C0BB96BB-1CB5-4035-8E57-E51A21B68D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8643817"/>
              </p:ext>
            </p:extLst>
          </p:nvPr>
        </p:nvGraphicFramePr>
        <p:xfrm>
          <a:off x="0" y="-1"/>
          <a:ext cx="9286979" cy="6980209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403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064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dirty="0">
                        <a:latin typeface="Bangers" panose="00000500000000000000" pitchFamily="2" charset="0"/>
                      </a:endParaRP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4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Obilježja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19DA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4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Kada ga upotrijebiti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19DA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4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Alati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19D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985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0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Videozapis 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19DA4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mnogo slika i videozapisa na raspolaganju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uključuje kreativni rad osmišljavanja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teško se može promijeniti kroz vrijeme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potrebne dozvole za upotrebu (glazba i slike) 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ostavlja prostor za kreativnost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no, potrebne su dodatne informacije (npr. didaskalije za fotografije)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istraživanje koji se temelji na podacima prikupljenim tijekom posjeta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iscrpan foto/videomaterijal, vizualno vrlo upečatljiv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služenje alatima za montažu videa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vizualni materijali lako su shvatljivi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mnogo formata na raspolaganju (npr. dokumentarni film, dvostruki intervju, film noir)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600" u="sng" dirty="0">
                          <a:solidFill>
                            <a:srgbClr val="1155CC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  <a:hlinkClick r:id="rId2"/>
                        </a:rPr>
                        <a:t>http://www.storyboardthat.com/</a:t>
                      </a:r>
                      <a:r>
                        <a:rPr lang="hr-HR" sz="1600" dirty="0">
                          <a:solidFill>
                            <a:srgbClr val="222222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21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0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Infografika / 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0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interaktivna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0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prezentacija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19DA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tekst, strukturirani podatci, grafika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neophodan je rad preciznog dizajna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može se promijeniti tijekom vremena 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1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mogu se umetnuti grafički elementi počevši od proračunske tablice/strukturiranog CSV-a 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velika je važnost istraživanja stavljena na predstavljanje podataka (npr.: rezultati upitnika i prikupljanje primarnih podataka)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slike i videozapisi od male važnosti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idealan format za predstavljanje sažetka složenog postupka/istraživanja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600" u="sng" dirty="0">
                          <a:solidFill>
                            <a:srgbClr val="1155CC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  <a:hlinkClick r:id="rId3"/>
                        </a:rPr>
                        <a:t>www.canva.com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600" u="sng" dirty="0">
                          <a:solidFill>
                            <a:srgbClr val="1155CC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  <a:hlinkClick r:id="rId4"/>
                        </a:rPr>
                        <a:t>http://piktochart.com/</a:t>
                      </a:r>
                      <a:r>
                        <a:rPr lang="hr-HR" sz="1600" dirty="0">
                          <a:solidFill>
                            <a:srgbClr val="222222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hr-HR" sz="1600" u="sng" dirty="0">
                          <a:solidFill>
                            <a:srgbClr val="1155CC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  <a:hlinkClick r:id="rId5"/>
                        </a:rPr>
                        <a:t>http://infogr.am/</a:t>
                      </a:r>
                      <a:r>
                        <a:rPr lang="hr-HR" sz="1600" dirty="0">
                          <a:solidFill>
                            <a:srgbClr val="222222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920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0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Interaktivna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0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karta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19DA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Tx/>
                        <a:buChar char="-"/>
                      </a:pPr>
                      <a:r>
                        <a:rPr lang="hr-HR" sz="11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koristan format za ilustriranje </a:t>
                      </a:r>
                      <a:r>
                        <a:rPr lang="hr-HR" sz="1150" dirty="0" err="1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georeferencijskih</a:t>
                      </a:r>
                      <a:r>
                        <a:rPr lang="hr-HR" sz="11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 obilježja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Tx/>
                        <a:buChar char="-"/>
                      </a:pPr>
                      <a:r>
                        <a:rPr lang="hr-HR" sz="11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može se izraditi počevši od proračunske tablice/strukturiranog CSV-a 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Tx/>
                        <a:buChar char="-"/>
                      </a:pPr>
                      <a:r>
                        <a:rPr lang="hr-HR" sz="11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lako se može promijeniti tijekom vremena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slični projekti koji su dislocirani na raznim mjestima na teritoriju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istraživani projekt nalazi se na različitim lokacijama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put novog javnog prijevoza blizu relevantnih mjesta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prikaz kazala koje varira prema mjestu (npr.: količina prikupljenog sadržaja/diferencirano prikupljanje prema broju stanovnika u svakoj četvrti)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600" u="sng" dirty="0">
                          <a:solidFill>
                            <a:schemeClr val="hlink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https://www.mapbox.com/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it-IT" sz="1600" dirty="0">
                        <a:latin typeface="Maiandra GD" panose="020E0502030308020204" pitchFamily="34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…</a:t>
                      </a:r>
                      <a:endParaRPr sz="1600" dirty="0">
                        <a:latin typeface="Maiandra GD" panose="020E0502030308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560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0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Vremenski slijed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19DA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koristan za pojašnjavanje kronologije (npr. intervencije u vremenu u nekoj gradskoj zoni ili spomeniku)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može se izraditi počevši od proračunske tablice/strukturiranog CSV-a (npr. prikupljanje vijesti s podacima)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može biti interaktivan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lako se može promijeniti tijekom vremena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50" dirty="0">
                        <a:latin typeface="Maiandra GD" panose="020E0502030308020204" pitchFamily="34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dugotrajni projekt s mnogo međufaza (npr.: restauracija, velika infrastruktura)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potreba za predstavljanjem radnog puta istraživačke grupe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600" u="sng" dirty="0">
                          <a:solidFill>
                            <a:srgbClr val="1155CC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  <a:hlinkClick r:id="rId6"/>
                        </a:rPr>
                        <a:t>http://timeline.knightlab.com/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094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oogle Shape;43;p15">
            <a:extLst>
              <a:ext uri="{FF2B5EF4-FFF2-40B4-BE49-F238E27FC236}">
                <a16:creationId xmlns:a16="http://schemas.microsoft.com/office/drawing/2014/main" id="{1B9802BA-F340-4816-82DC-66B81959D5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7071711"/>
              </p:ext>
            </p:extLst>
          </p:nvPr>
        </p:nvGraphicFramePr>
        <p:xfrm>
          <a:off x="0" y="0"/>
          <a:ext cx="9324528" cy="6958981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176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2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673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0" dirty="0">
                        <a:latin typeface="Bangers" panose="00000500000000000000" pitchFamily="2" charset="0"/>
                      </a:endParaRP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8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Obilježja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19DA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8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Kada ga upotrijebiti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19DA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8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Alati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19D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610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4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Podcast/ radijski program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19DA4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omogućava da se iskoristi opuštenost prilikom razgovora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mogućnost postavljanja pitanja kao u intervjuu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4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postojeći audio sadržaji na raspolaganju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4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potreba „objašnjavanja” napretka i važne natuknice o projektu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4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mogućnost pristupa radijskom emitiranju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Radio na mreži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610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4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Uvodni članak</a:t>
                      </a:r>
                      <a:br>
                        <a:rPr lang="hr-HR" sz="24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hr-HR" sz="24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(npr. članak u novinama, časopisu)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19DA4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moguće je kombinirati tekst, grafičke i vizualne elemente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osnova je dobra sposobnost pisanja i argumentiranja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može biti i iznimno grafičke prirode, u slučaju časopisa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Tx/>
                        <a:buChar char="-"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jednostavno se prenosi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kad je projekt dobro prilagođen obliku „istrage”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za „tematsko” produbljivanje nekog područja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kad imate na raspolaganju pristup medijima (novinari, školske novine)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Scribd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ScoopIt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Tumblr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Školske novine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Mediji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268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4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Performans/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400" b="0" dirty="0" err="1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flashmob</a:t>
                      </a:r>
                      <a:endParaRPr lang="hr-HR" sz="2400" b="0" dirty="0">
                        <a:solidFill>
                          <a:srgbClr val="ECBEBD"/>
                        </a:solidFill>
                        <a:latin typeface="Bangers" panose="00000500000000000000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4125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Pts val="1800"/>
                        <a:buFontTx/>
                        <a:buChar char="-"/>
                      </a:pPr>
                      <a:r>
                        <a:rPr lang="hr-HR" sz="1450" dirty="0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maksimalna kreativnost, bez ograničenja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Pts val="1800"/>
                        <a:buFontTx/>
                        <a:buChar char="-"/>
                      </a:pPr>
                      <a:r>
                        <a:rPr lang="hr-HR" sz="1450" dirty="0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mogućnost </a:t>
                      </a:r>
                      <a:r>
                        <a:rPr lang="hr-HR" sz="1450" dirty="0" err="1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korištavanja</a:t>
                      </a:r>
                      <a:r>
                        <a:rPr lang="hr-HR" sz="1450" dirty="0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 raznih prostora (škola ili područje projekta)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Pts val="1800"/>
                        <a:buFontTx/>
                        <a:buChar char="-"/>
                      </a:pPr>
                      <a:r>
                        <a:rPr lang="hr-HR" sz="1450" dirty="0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osim teksta i grafičkih elemenata, ima i fizičku dimenziju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4125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450" dirty="0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za valorizaciju fizičkih prostora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450" dirty="0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za valorizaciju drugih vannastavnih aktivnosti škole (npr. kazališta)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450" dirty="0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za uključivanje lokalnog područja na vidljiviji način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412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450" dirty="0">
                          <a:solidFill>
                            <a:schemeClr val="bg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Primjeri inovativne priče (npr. flashmob o statistici)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  <a:hlinkClick r:id="rId2"/>
                        </a:rPr>
                        <a:t>https://www.youtube.com/watch?v=VFjaBh12C6s</a:t>
                      </a: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41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637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400" b="0" dirty="0">
                          <a:solidFill>
                            <a:srgbClr val="ECBEBD"/>
                          </a:solidFill>
                          <a:latin typeface="Bangers" panose="00000500000000000000" pitchFamily="2" charset="0"/>
                          <a:ea typeface="Calibri"/>
                          <a:cs typeface="Calibri"/>
                          <a:sym typeface="Calibri"/>
                        </a:rPr>
                        <a:t>Strip ili animirani film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19DA4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4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grafička kreativnost i tekst (naracija)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450" dirty="0">
                          <a:solidFill>
                            <a:schemeClr val="dk1"/>
                          </a:solidFill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lako razumljiv model, koji se može povezati s uobičajenom percepcijom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da biste iskoristili kreativnost nekih elemenata u grupi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kada želite priču ispričati kao „lik”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450" dirty="0">
                          <a:latin typeface="Maiandra GD" panose="020E0502030308020204" pitchFamily="34" charset="0"/>
                          <a:ea typeface="Calibri"/>
                          <a:cs typeface="Calibri"/>
                          <a:sym typeface="Calibri"/>
                        </a:rPr>
                        <a:t>Primjeri mrežnih alata</a:t>
                      </a:r>
                    </a:p>
                  </a:txBody>
                  <a:tcPr marL="35719" marR="35719" marT="35719" marB="35719" anchor="ctr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411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4956" y="332656"/>
            <a:ext cx="9144000" cy="338437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hr-HR" sz="11500" dirty="0">
                <a:latin typeface="Bangers" panose="00000500000000000000" pitchFamily="2" charset="0"/>
              </a:rPr>
              <a:t>
</a:t>
            </a:r>
            <a:br>
              <a:rPr lang="hr-HR" sz="11500" dirty="0">
                <a:latin typeface="Bangers" panose="00000500000000000000" pitchFamily="2" charset="0"/>
              </a:rPr>
            </a:br>
            <a:r>
              <a:rPr lang="hr-HR" sz="11500" dirty="0">
                <a:latin typeface="Bangers" panose="00000500000000000000" pitchFamily="2" charset="0"/>
              </a:rPr>
              <a:t>predstavljačke tehnike</a:t>
            </a:r>
          </a:p>
        </p:txBody>
      </p:sp>
    </p:spTree>
    <p:extLst>
      <p:ext uri="{BB962C8B-B14F-4D97-AF65-F5344CB8AC3E}">
        <p14:creationId xmlns:p14="http://schemas.microsoft.com/office/powerpoint/2010/main" val="4075408622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66"/>
          <p:cNvSpPr txBox="1"/>
          <p:nvPr/>
        </p:nvSpPr>
        <p:spPr>
          <a:xfrm>
            <a:off x="0" y="116632"/>
            <a:ext cx="9144000" cy="58326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hr-HR" sz="5400" dirty="0">
                <a:solidFill>
                  <a:schemeClr val="bg1"/>
                </a:solidFill>
                <a:latin typeface="Bangers" panose="00000500000000000000" pitchFamily="2" charset="0"/>
                <a:ea typeface="Montserrat"/>
                <a:cs typeface="Montserrat"/>
                <a:sym typeface="Montserrat"/>
              </a:rPr>
              <a:t>Savjeti za predstavljanje priče</a:t>
            </a:r>
          </a:p>
          <a:p>
            <a:pPr algn="r"/>
            <a:r>
              <a:rPr lang="hr-HR" sz="1600" b="1" dirty="0">
                <a:solidFill>
                  <a:schemeClr val="tx1"/>
                </a:solidFill>
                <a:latin typeface="Maiandra GD" panose="020E0502030308020204" pitchFamily="34" charset="0"/>
                <a:ea typeface="Montserrat"/>
                <a:cs typeface="Montserrat"/>
                <a:sym typeface="Montserrat"/>
              </a:rPr>
              <a:t>DATATHERAPY.ORG </a:t>
            </a:r>
          </a:p>
          <a:p>
            <a:pPr algn="r"/>
            <a:r>
              <a:rPr lang="hr-HR" sz="1600" b="1" dirty="0">
                <a:solidFill>
                  <a:schemeClr val="tx1"/>
                </a:solidFill>
                <a:latin typeface="Maiandra GD" panose="020E0502030308020204" pitchFamily="34" charset="0"/>
                <a:ea typeface="Montserrat"/>
                <a:cs typeface="Montserrat"/>
                <a:sym typeface="Montserrat"/>
              </a:rPr>
              <a:t>(MIT – Massachusetts Institute </a:t>
            </a:r>
            <a:r>
              <a:rPr lang="hr-HR" sz="1600" b="1" dirty="0" err="1">
                <a:solidFill>
                  <a:schemeClr val="tx1"/>
                </a:solidFill>
                <a:latin typeface="Maiandra GD" panose="020E0502030308020204" pitchFamily="34" charset="0"/>
                <a:ea typeface="Montserrat"/>
                <a:cs typeface="Montserrat"/>
                <a:sym typeface="Montserrat"/>
              </a:rPr>
              <a:t>of</a:t>
            </a:r>
            <a:r>
              <a:rPr lang="hr-HR" sz="1600" b="1" dirty="0">
                <a:solidFill>
                  <a:schemeClr val="tx1"/>
                </a:solidFill>
                <a:latin typeface="Maiandra GD" panose="020E0502030308020204" pitchFamily="34" charset="0"/>
                <a:ea typeface="Montserrat"/>
                <a:cs typeface="Montserrat"/>
                <a:sym typeface="Montserrat"/>
              </a:rPr>
              <a:t> Technology – Tehnološki institut u saveznoj državi Massachusetts)</a:t>
            </a:r>
            <a:endParaRPr lang="it-IT" b="1" dirty="0">
              <a:solidFill>
                <a:schemeClr val="tx1"/>
              </a:solidFill>
              <a:latin typeface="Maiandra GD" panose="020E0502030308020204" pitchFamily="34" charset="0"/>
              <a:ea typeface="Montserrat"/>
              <a:cs typeface="Montserrat"/>
              <a:sym typeface="Montserrat"/>
            </a:endParaRPr>
          </a:p>
          <a:p>
            <a:pPr lvl="0" algn="just"/>
            <a:endParaRPr lang="hr-HR" sz="1600" b="1" dirty="0">
              <a:solidFill>
                <a:schemeClr val="tx1"/>
              </a:solidFill>
              <a:latin typeface="Maiandra GD" panose="020E0502030308020204" pitchFamily="34" charset="0"/>
              <a:ea typeface="Montserrat"/>
              <a:cs typeface="Montserrat"/>
              <a:sym typeface="Montserrat"/>
            </a:endParaRPr>
          </a:p>
          <a:p>
            <a:pPr lvl="0" algn="just"/>
            <a:r>
              <a:rPr lang="hr-HR" sz="1600" b="1" dirty="0">
                <a:solidFill>
                  <a:schemeClr val="tx1"/>
                </a:solidFill>
                <a:latin typeface="Maiandra GD" panose="020E0502030308020204" pitchFamily="34" charset="0"/>
                <a:ea typeface="Montserrat"/>
                <a:cs typeface="Montserrat"/>
                <a:sym typeface="Montserrat"/>
              </a:rPr>
              <a:t>Predstavite „osobnu” priču. </a:t>
            </a:r>
          </a:p>
          <a:p>
            <a:pPr lvl="0" algn="just"/>
            <a:r>
              <a:rPr lang="hr-HR" sz="1600" dirty="0">
                <a:solidFill>
                  <a:schemeClr val="tx1"/>
                </a:solidFill>
                <a:latin typeface="Maiandra GD" panose="020E0502030308020204" pitchFamily="34" charset="0"/>
                <a:ea typeface="Montserrat"/>
                <a:cs typeface="Montserrat"/>
                <a:sym typeface="Montserrat"/>
              </a:rPr>
              <a:t>Kad s publikom podijelite osobne priče, više se uključujete emocionalno. </a:t>
            </a:r>
          </a:p>
          <a:p>
            <a:pPr lvl="0" algn="just"/>
            <a:r>
              <a:rPr lang="hr-HR" sz="1600" dirty="0">
                <a:solidFill>
                  <a:schemeClr val="tx1"/>
                </a:solidFill>
                <a:latin typeface="Maiandra GD" panose="020E0502030308020204" pitchFamily="34" charset="0"/>
                <a:ea typeface="Montserrat"/>
                <a:cs typeface="Montserrat"/>
                <a:sym typeface="Montserrat"/>
              </a:rPr>
              <a:t>Zapravo, u pozadini podataka koje prikupite, mogu biti zanimljive životne priče, s njihovom (i vašom) motivacijom.</a:t>
            </a:r>
          </a:p>
          <a:p>
            <a:pPr lvl="0" algn="just"/>
            <a:endParaRPr lang="it-IT" sz="1600" dirty="0">
              <a:solidFill>
                <a:schemeClr val="tx1"/>
              </a:solidFill>
              <a:latin typeface="Maiandra GD" panose="020E0502030308020204" pitchFamily="34" charset="0"/>
              <a:ea typeface="Montserrat"/>
              <a:cs typeface="Montserrat"/>
              <a:sym typeface="Montserrat"/>
            </a:endParaRPr>
          </a:p>
          <a:p>
            <a:pPr lvl="0" algn="just"/>
            <a:r>
              <a:rPr lang="hr-HR" sz="1600" b="1" dirty="0">
                <a:solidFill>
                  <a:schemeClr val="tx1"/>
                </a:solidFill>
                <a:latin typeface="Maiandra GD" panose="020E0502030308020204" pitchFamily="34" charset="0"/>
                <a:ea typeface="Montserrat"/>
                <a:cs typeface="Montserrat"/>
                <a:sym typeface="Montserrat"/>
              </a:rPr>
              <a:t>Napravite „fizičko” predstavljanje podataka koje želite predstaviti.</a:t>
            </a:r>
          </a:p>
          <a:p>
            <a:pPr lvl="0" algn="just"/>
            <a:r>
              <a:rPr lang="hr-HR" sz="1600" dirty="0">
                <a:solidFill>
                  <a:schemeClr val="tx1"/>
                </a:solidFill>
                <a:latin typeface="Maiandra GD" panose="020E0502030308020204" pitchFamily="34" charset="0"/>
                <a:ea typeface="Montserrat"/>
                <a:cs typeface="Montserrat"/>
                <a:sym typeface="Montserrat"/>
              </a:rPr>
              <a:t>Rekonstrukcija u trodimenzionalnoj tehnici, maketa, predmet ili kolaž predmeta koji mogu vizualno dočarati podatke iz vašeg istraživanja… mogu biti dobar način kako privući pažnju publike, potaknuti je na postavljanje pitanja i zabaviti je.</a:t>
            </a:r>
          </a:p>
          <a:p>
            <a:pPr lvl="0" algn="just"/>
            <a:endParaRPr lang="it-IT" sz="1600" dirty="0">
              <a:solidFill>
                <a:schemeClr val="tx1"/>
              </a:solidFill>
              <a:latin typeface="Maiandra GD" panose="020E0502030308020204" pitchFamily="34" charset="0"/>
              <a:ea typeface="Montserrat"/>
              <a:cs typeface="Montserrat"/>
              <a:sym typeface="Montserrat"/>
            </a:endParaRPr>
          </a:p>
          <a:p>
            <a:pPr lvl="0" algn="just"/>
            <a:r>
              <a:rPr lang="hr-HR" sz="1600" b="1" dirty="0">
                <a:solidFill>
                  <a:schemeClr val="tx1"/>
                </a:solidFill>
                <a:latin typeface="Maiandra GD" panose="020E0502030308020204" pitchFamily="34" charset="0"/>
                <a:ea typeface="Montserrat"/>
                <a:cs typeface="Montserrat"/>
                <a:sym typeface="Montserrat"/>
              </a:rPr>
              <a:t>Prikažite podatke na kartama… i to kreativnim!</a:t>
            </a:r>
          </a:p>
          <a:p>
            <a:pPr lvl="0" algn="just"/>
            <a:r>
              <a:rPr lang="hr-HR" sz="1600" dirty="0">
                <a:solidFill>
                  <a:schemeClr val="tx1"/>
                </a:solidFill>
                <a:latin typeface="Maiandra GD" panose="020E0502030308020204" pitchFamily="34" charset="0"/>
                <a:ea typeface="Montserrat"/>
                <a:cs typeface="Montserrat"/>
                <a:sym typeface="Montserrat"/>
              </a:rPr>
              <a:t>Pokažite gdje se odvija vaša priča, izdvojite stvarna mjesta prikazivanjem na kartama… i izradite karte, kreativne karte, s više vidljivih elemenata: to su korisna pomagala kojima možemo usmjeriti pozornost na određeni teritorij i omogućiti publici „odlazak” na mjesta o kojima smo pripovijedali.</a:t>
            </a:r>
          </a:p>
          <a:p>
            <a:pPr lvl="0" algn="just"/>
            <a:endParaRPr lang="it-IT" sz="1600" dirty="0">
              <a:solidFill>
                <a:schemeClr val="tx1"/>
              </a:solidFill>
              <a:latin typeface="Maiandra GD" panose="020E0502030308020204" pitchFamily="34" charset="0"/>
              <a:ea typeface="Montserrat"/>
              <a:cs typeface="Montserrat"/>
              <a:sym typeface="Montserrat"/>
            </a:endParaRPr>
          </a:p>
          <a:p>
            <a:pPr lvl="0" algn="just"/>
            <a:r>
              <a:rPr lang="hr-HR" sz="1600" b="1" dirty="0">
                <a:solidFill>
                  <a:schemeClr val="tx1"/>
                </a:solidFill>
                <a:latin typeface="Maiandra GD" panose="020E0502030308020204" pitchFamily="34" charset="0"/>
                <a:ea typeface="Montserrat"/>
                <a:cs typeface="Montserrat"/>
                <a:sym typeface="Montserrat"/>
              </a:rPr>
              <a:t>Oživite podražaje ili razigrane interakcije</a:t>
            </a:r>
          </a:p>
          <a:p>
            <a:pPr lvl="0" algn="just"/>
            <a:r>
              <a:rPr lang="hr-HR" sz="1600" dirty="0">
                <a:solidFill>
                  <a:schemeClr val="tx1"/>
                </a:solidFill>
                <a:latin typeface="Maiandra GD" panose="020E0502030308020204" pitchFamily="34" charset="0"/>
                <a:ea typeface="Montserrat"/>
                <a:cs typeface="Montserrat"/>
                <a:sym typeface="Montserrat"/>
              </a:rPr>
              <a:t>U nekim slučajevima možete i dati kreativnosti priliku za eksploziju; budite u interakciji s publikom putem elemenata igre (npr. igre uloga, a možete se igrati i sa „stilovima” i žanrovima pripovijedanja – literarnim, kinematografskim, kazališnim itd.)</a:t>
            </a:r>
          </a:p>
          <a:p>
            <a:pPr lvl="0"/>
            <a:endParaRPr lang="it-IT" sz="3600" b="1" dirty="0">
              <a:solidFill>
                <a:schemeClr val="tx1"/>
              </a:solidFill>
              <a:latin typeface="Maiandra GD" panose="020E0502030308020204" pitchFamily="34" charset="0"/>
              <a:ea typeface="Montserrat"/>
              <a:cs typeface="Montserrat"/>
              <a:sym typeface="Montserrat"/>
            </a:endParaRPr>
          </a:p>
          <a:p>
            <a:pPr lvl="0"/>
            <a:endParaRPr lang="it-IT" sz="3600" b="1" dirty="0">
              <a:solidFill>
                <a:schemeClr val="tx1"/>
              </a:solidFill>
              <a:latin typeface="Maiandra GD" panose="020E0502030308020204" pitchFamily="34" charset="0"/>
              <a:ea typeface="Montserrat"/>
              <a:cs typeface="Montserrat"/>
              <a:sym typeface="Montserrat"/>
            </a:endParaRPr>
          </a:p>
          <a:p>
            <a:pPr lvl="0"/>
            <a:endParaRPr lang="it-IT" dirty="0">
              <a:solidFill>
                <a:schemeClr val="tx1"/>
              </a:solidFill>
              <a:latin typeface="Maiandra GD" panose="020E0502030308020204" pitchFamily="34" charset="0"/>
              <a:ea typeface="Montserrat"/>
              <a:cs typeface="Montserrat"/>
              <a:sym typeface="Montserrat"/>
            </a:endParaRPr>
          </a:p>
          <a:p>
            <a:pPr lvl="0"/>
            <a:endParaRPr lang="it-IT" sz="3600" b="1" dirty="0">
              <a:solidFill>
                <a:schemeClr val="tx1"/>
              </a:solidFill>
              <a:latin typeface="Maiandra GD" panose="020E0502030308020204" pitchFamily="34" charset="0"/>
              <a:ea typeface="Montserrat"/>
              <a:cs typeface="Montserrat"/>
              <a:sym typeface="Montserrat"/>
            </a:endParaRPr>
          </a:p>
          <a:p>
            <a:pPr lvl="0"/>
            <a:endParaRPr lang="it-IT" sz="3600" b="1" dirty="0">
              <a:solidFill>
                <a:schemeClr val="tx1"/>
              </a:solidFill>
              <a:latin typeface="Maiandra GD" panose="020E0502030308020204" pitchFamily="34" charset="0"/>
              <a:ea typeface="Montserrat"/>
              <a:cs typeface="Montserrat"/>
              <a:sym typeface="Montserrat"/>
            </a:endParaRPr>
          </a:p>
          <a:p>
            <a:pPr lvl="0"/>
            <a:endParaRPr lang="it-IT" dirty="0">
              <a:solidFill>
                <a:schemeClr val="tx1"/>
              </a:solidFill>
              <a:latin typeface="Maiandra GD" panose="020E0502030308020204" pitchFamily="34" charset="0"/>
              <a:ea typeface="Montserrat"/>
              <a:cs typeface="Montserrat"/>
              <a:sym typeface="Montserrat"/>
            </a:endParaRPr>
          </a:p>
          <a:p>
            <a:pPr lvl="0"/>
            <a:endParaRPr lang="it-IT" sz="3600" b="1" dirty="0">
              <a:solidFill>
                <a:schemeClr val="tx1"/>
              </a:solidFill>
              <a:latin typeface="Maiandra GD" panose="020E0502030308020204" pitchFamily="34" charset="0"/>
              <a:ea typeface="Montserrat"/>
              <a:cs typeface="Montserrat"/>
              <a:sym typeface="Montserrat"/>
            </a:endParaRPr>
          </a:p>
          <a:p>
            <a:pPr lvl="0"/>
            <a:endParaRPr lang="it-IT" sz="3600" b="1" dirty="0">
              <a:solidFill>
                <a:schemeClr val="tx1"/>
              </a:solidFill>
              <a:latin typeface="Maiandra GD" panose="020E0502030308020204" pitchFamily="34" charset="0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290797098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0"/>
          <p:cNvSpPr txBox="1"/>
          <p:nvPr/>
        </p:nvSpPr>
        <p:spPr>
          <a:xfrm>
            <a:off x="0" y="5085184"/>
            <a:ext cx="9279302" cy="10801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Montserrat"/>
              <a:buNone/>
            </a:pPr>
            <a:r>
              <a:rPr lang="hr-HR" sz="6000" b="0" i="0" u="none" strike="noStrike" cap="none" dirty="0">
                <a:solidFill>
                  <a:srgbClr val="FFFFFF"/>
                </a:solidFill>
                <a:latin typeface="Bangers" panose="00000500000000000000" pitchFamily="2" charset="0"/>
                <a:ea typeface="Montserrat"/>
                <a:cs typeface="Montserrat"/>
                <a:sym typeface="Montserrat"/>
              </a:rPr>
              <a:t>PREDSTAVLJAČKE TEHNIKE I ALATI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20CE641F-1B4E-439D-AF29-1D213A9C0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78" y="2132856"/>
            <a:ext cx="8009444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279704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800</Words>
  <Application>Microsoft Office PowerPoint</Application>
  <PresentationFormat>On-screen Show (4:3)</PresentationFormat>
  <Paragraphs>115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Bangers</vt:lpstr>
      <vt:lpstr>Montserrat</vt:lpstr>
      <vt:lpstr>Maiandra GD</vt:lpstr>
      <vt:lpstr>Format Slide Esercizio</vt:lpstr>
      <vt:lpstr>PowerPoint Presentation</vt:lpstr>
      <vt:lpstr>
FORMAT</vt:lpstr>
      <vt:lpstr>PowerPoint Presentation</vt:lpstr>
      <vt:lpstr>PowerPoint Presentation</vt:lpstr>
      <vt:lpstr>
 predstavljačke tehnike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2021-06-07T15:48:10Z</dcterms:modified>
</cp:coreProperties>
</file>