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24382413" cy="13716000"/>
  <p:notesSz cx="6858000" cy="9144000"/>
  <p:embeddedFontLst>
    <p:embeddedFont>
      <p:font typeface="Bangers" panose="000005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aiandra GD" panose="020E0502030308020204" pitchFamily="34" charset="0"/>
      <p:regular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1AC9E2-04E3-40D7-B240-AB361E26B76E}">
  <a:tblStyle styleId="{9D1AC9E2-04E3-40D7-B240-AB361E26B7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321" autoAdjust="0"/>
  </p:normalViewPr>
  <p:slideViewPr>
    <p:cSldViewPr snapToGrid="0">
      <p:cViewPr varScale="1">
        <p:scale>
          <a:sx n="34" d="100"/>
          <a:sy n="3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5b9cb8405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5b9cb840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b9cb8405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55b9cb8405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b9cb8405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5b9cb8405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5b9cb840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55b9cb840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5b9cb8405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5b9cb8405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5b9cb8405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55b9cb8405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5b9cb8405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55b9cb8405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5b9cb8405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5b9cb8405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5b9cb8405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5b9cb8405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5b9cb840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55b9cb840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078f628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6078f628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5b9cb8405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55b9cb8405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5b9cb8405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55b9cb8405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22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5b9cb840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5b9cb840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b9cb840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55b9cb840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5b9cb840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5b9cb840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5b9cb8405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55b9cb840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5b9cb840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5b9cb840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5b9cb8405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55b9cb8405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ofdat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07915A-9641-48CF-BD6C-C7CEC0D4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4100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91DE5-ED32-49C5-BC92-DCD41F24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62" y="4625752"/>
            <a:ext cx="160188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7EDF2-809B-4739-BAE6-6A91F1CF02B7}"/>
              </a:ext>
            </a:extLst>
          </p:cNvPr>
          <p:cNvSpPr txBox="1"/>
          <p:nvPr/>
        </p:nvSpPr>
        <p:spPr>
          <a:xfrm>
            <a:off x="0" y="10443760"/>
            <a:ext cx="2438241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500" dirty="0">
                <a:solidFill>
                  <a:schemeClr val="bg1"/>
                </a:solidFill>
                <a:effectLst/>
                <a:latin typeface="Banger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Odabir formata za predstavljanje istraživanja</a:t>
            </a:r>
            <a:endParaRPr lang="hr-HR" sz="1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10868300" y="3131775"/>
            <a:ext cx="11412262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OBILJEŽJA</a:t>
            </a:r>
          </a:p>
        </p:txBody>
      </p:sp>
      <p:sp>
        <p:nvSpPr>
          <p:cNvPr id="169" name="Google Shape;169;p23"/>
          <p:cNvSpPr txBox="1"/>
          <p:nvPr/>
        </p:nvSpPr>
        <p:spPr>
          <a:xfrm>
            <a:off x="10868300" y="4496425"/>
            <a:ext cx="11412262" cy="6823216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2000"/>
              </a:spcAft>
              <a:buClr>
                <a:srgbClr val="439EA5"/>
              </a:buClr>
              <a:buSzPts val="3600"/>
              <a:buFont typeface="Montserrat"/>
              <a:buChar char="●"/>
            </a:pPr>
            <a:r>
              <a:rPr lang="hr-HR" sz="51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koristan format za ilustraciju dinamičnih i složenih priča</a:t>
            </a:r>
          </a:p>
          <a:p>
            <a:pPr marL="457200" lvl="0" indent="-457200" algn="l" rtl="0">
              <a:spcBef>
                <a:spcPts val="0"/>
              </a:spcBef>
              <a:spcAft>
                <a:spcPts val="2000"/>
              </a:spcAft>
              <a:buClr>
                <a:srgbClr val="439EA5"/>
              </a:buClr>
              <a:buSzPts val="3600"/>
              <a:buFont typeface="Montserrat"/>
              <a:buChar char="●"/>
            </a:pPr>
            <a:r>
              <a:rPr lang="hr-HR" sz="51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izrađuje se s animacijama i specijalnim efektima (</a:t>
            </a:r>
            <a:r>
              <a:rPr lang="hr-HR" sz="5100" i="1" dirty="0" err="1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motion</a:t>
            </a:r>
            <a:r>
              <a:rPr lang="hr-HR" sz="5100" i="1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hr-HR" sz="5100" i="1" dirty="0" err="1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graphic</a:t>
            </a:r>
            <a:r>
              <a:rPr lang="hr-HR" sz="51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, vizualni doživljaj)</a:t>
            </a:r>
          </a:p>
          <a:p>
            <a:pPr marL="457200" lvl="0" indent="-457200" algn="l" rtl="0">
              <a:spcBef>
                <a:spcPts val="0"/>
              </a:spcBef>
              <a:spcAft>
                <a:spcPts val="2000"/>
              </a:spcAft>
              <a:buClr>
                <a:srgbClr val="439EA5"/>
              </a:buClr>
              <a:buSzPts val="3600"/>
              <a:buFont typeface="Montserrat"/>
              <a:buChar char="●"/>
            </a:pPr>
            <a:r>
              <a:rPr lang="hr-HR" sz="51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može se izmijeniti, ispraviti i poboljšati kroz vrijeme</a:t>
            </a:r>
          </a:p>
        </p:txBody>
      </p:sp>
      <p:pic>
        <p:nvPicPr>
          <p:cNvPr id="170" name="Google Shape;170;p23" descr="Voto dopo il tg   Dataninja   School.png"/>
          <p:cNvPicPr preferRelativeResize="0"/>
          <p:nvPr/>
        </p:nvPicPr>
        <p:blipFill rotWithShape="1">
          <a:blip r:embed="rId5">
            <a:alphaModFix amt="15000"/>
          </a:blip>
          <a:srcRect l="1336" t="31096" r="18161"/>
          <a:stretch/>
        </p:blipFill>
        <p:spPr>
          <a:xfrm>
            <a:off x="10868300" y="4518075"/>
            <a:ext cx="11412262" cy="68015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59;p22">
            <a:extLst>
              <a:ext uri="{FF2B5EF4-FFF2-40B4-BE49-F238E27FC236}">
                <a16:creationId xmlns:a16="http://schemas.microsoft.com/office/drawing/2014/main" id="{F90B527F-6BDA-4B91-80B3-67892AC4F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292933"/>
              </p:ext>
            </p:extLst>
          </p:nvPr>
        </p:nvGraphicFramePr>
        <p:xfrm>
          <a:off x="1831524" y="3131775"/>
          <a:ext cx="76295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62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8584D12E-3C66-4E2D-B839-73787F1A730D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58;p22">
            <a:extLst>
              <a:ext uri="{FF2B5EF4-FFF2-40B4-BE49-F238E27FC236}">
                <a16:creationId xmlns:a16="http://schemas.microsoft.com/office/drawing/2014/main" id="{D7B17FF6-E9B7-4965-98C2-0C68AE0FB5B3}"/>
              </a:ext>
            </a:extLst>
          </p:cNvPr>
          <p:cNvSpPr txBox="1"/>
          <p:nvPr/>
        </p:nvSpPr>
        <p:spPr>
          <a:xfrm>
            <a:off x="4630650" y="1314528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INTERAKTIVNA PREZENTACIJA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KADA UPOTRIJEBITI</a:t>
            </a:r>
          </a:p>
        </p:txBody>
      </p:sp>
      <p:sp>
        <p:nvSpPr>
          <p:cNvPr id="179" name="Google Shape;179;p24"/>
          <p:cNvSpPr txBox="1"/>
          <p:nvPr/>
        </p:nvSpPr>
        <p:spPr>
          <a:xfrm>
            <a:off x="10868300" y="4496425"/>
            <a:ext cx="11106600" cy="6823216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0" lvl="0" indent="-685800" algn="l" rtl="0">
              <a:spcBef>
                <a:spcPts val="0"/>
              </a:spcBef>
              <a:spcAft>
                <a:spcPts val="800"/>
              </a:spcAft>
              <a:buClr>
                <a:srgbClr val="429CA4"/>
              </a:buClr>
              <a:buFont typeface="Arial" panose="020B0604020202020204" pitchFamily="34" charset="0"/>
              <a:buChar char="•"/>
            </a:pPr>
            <a:endParaRPr sz="51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  <a:p>
            <a:pPr marL="685800" lvl="0" indent="-685800" algn="l" rtl="0">
              <a:spcBef>
                <a:spcPts val="0"/>
              </a:spcBef>
              <a:spcAft>
                <a:spcPts val="800"/>
              </a:spcAft>
              <a:buClr>
                <a:srgbClr val="429CA4"/>
              </a:buClr>
              <a:buSzPts val="3600"/>
              <a:buFont typeface="Arial" panose="020B0604020202020204" pitchFamily="34" charset="0"/>
              <a:buChar char="•"/>
            </a:pPr>
            <a:r>
              <a:rPr lang="hr-HR" sz="46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ako ste prikupili različite materijale (podatke, slike, videozapise)</a:t>
            </a:r>
          </a:p>
          <a:p>
            <a:pPr marL="685800" lvl="0" indent="-685800" algn="l" rtl="0">
              <a:spcBef>
                <a:spcPts val="0"/>
              </a:spcBef>
              <a:spcAft>
                <a:spcPts val="800"/>
              </a:spcAft>
              <a:buClr>
                <a:srgbClr val="429CA4"/>
              </a:buClr>
              <a:buSzPts val="3600"/>
              <a:buFont typeface="Arial" panose="020B0604020202020204" pitchFamily="34" charset="0"/>
              <a:buChar char="•"/>
            </a:pPr>
            <a:r>
              <a:rPr lang="hr-HR" sz="46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ako koraci priče koju želite ispričati imaju vremenski tijek i prilično složeni razvoj događaja</a:t>
            </a:r>
          </a:p>
          <a:p>
            <a:pPr marL="685800" lvl="0" indent="-685800" algn="l" rtl="0">
              <a:spcBef>
                <a:spcPts val="0"/>
              </a:spcBef>
              <a:spcAft>
                <a:spcPts val="800"/>
              </a:spcAft>
              <a:buClr>
                <a:srgbClr val="429CA4"/>
              </a:buClr>
              <a:buSzPts val="3600"/>
              <a:buFont typeface="Arial" panose="020B0604020202020204" pitchFamily="34" charset="0"/>
              <a:buChar char="•"/>
            </a:pPr>
            <a:r>
              <a:rPr lang="hr-HR" sz="46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ako je narativni postupak linearan, a vi ga želite ispričati korak po korak (u prezentaciju možete umetati nove korake)</a:t>
            </a:r>
          </a:p>
          <a:p>
            <a:pPr marL="1143000" lvl="0" indent="-6858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Arial" panose="020B0604020202020204" pitchFamily="34" charset="0"/>
              <a:buChar char="•"/>
            </a:pPr>
            <a:endParaRPr sz="51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4" descr="Voto dopo il tg   Dataninja   School.png"/>
          <p:cNvPicPr preferRelativeResize="0"/>
          <p:nvPr/>
        </p:nvPicPr>
        <p:blipFill rotWithShape="1">
          <a:blip r:embed="rId5">
            <a:alphaModFix amt="15000"/>
          </a:blip>
          <a:srcRect l="1336" t="31096" r="18161"/>
          <a:stretch/>
        </p:blipFill>
        <p:spPr>
          <a:xfrm>
            <a:off x="10868300" y="4496425"/>
            <a:ext cx="11106600" cy="67805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59;p22">
            <a:extLst>
              <a:ext uri="{FF2B5EF4-FFF2-40B4-BE49-F238E27FC236}">
                <a16:creationId xmlns:a16="http://schemas.microsoft.com/office/drawing/2014/main" id="{1BAA8D94-7FA1-467A-B30F-CA59027BC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687832"/>
              </p:ext>
            </p:extLst>
          </p:nvPr>
        </p:nvGraphicFramePr>
        <p:xfrm>
          <a:off x="1787661" y="3134705"/>
          <a:ext cx="76295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62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601A0914-F1D9-4868-974C-8A70B3CD922B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58;p22">
            <a:extLst>
              <a:ext uri="{FF2B5EF4-FFF2-40B4-BE49-F238E27FC236}">
                <a16:creationId xmlns:a16="http://schemas.microsoft.com/office/drawing/2014/main" id="{4CF11E5A-6F49-406A-91A9-51F291228122}"/>
              </a:ext>
            </a:extLst>
          </p:cNvPr>
          <p:cNvSpPr txBox="1"/>
          <p:nvPr/>
        </p:nvSpPr>
        <p:spPr>
          <a:xfrm>
            <a:off x="4630650" y="1314528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INTERAKTIVNA PREZENTACIJA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4341706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PODCAST, RADIJSKI PROGRAM</a:t>
            </a:r>
          </a:p>
        </p:txBody>
      </p:sp>
      <p:graphicFrame>
        <p:nvGraphicFramePr>
          <p:cNvPr id="187" name="Google Shape;187;p25"/>
          <p:cNvGraphicFramePr/>
          <p:nvPr>
            <p:extLst>
              <p:ext uri="{D42A27DB-BD31-4B8C-83A1-F6EECF244321}">
                <p14:modId xmlns:p14="http://schemas.microsoft.com/office/powerpoint/2010/main" val="74472156"/>
              </p:ext>
            </p:extLst>
          </p:nvPr>
        </p:nvGraphicFramePr>
        <p:xfrm>
          <a:off x="2835497" y="3131750"/>
          <a:ext cx="77953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7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  <a:endParaRPr lang="hr-HR" sz="5400" b="0" dirty="0">
                        <a:solidFill>
                          <a:srgbClr val="439EA5"/>
                        </a:solidFill>
                        <a:latin typeface="Bangers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8" name="Google Shape;188;p25" descr="radio.png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12155775" y="3131750"/>
            <a:ext cx="9391141" cy="818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0C3A4D54-33EF-49F5-A3D6-81D99AF3C561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OBILJEŽJA</a:t>
            </a:r>
          </a:p>
        </p:txBody>
      </p:sp>
      <p:sp>
        <p:nvSpPr>
          <p:cNvPr id="197" name="Google Shape;197;p26"/>
          <p:cNvSpPr txBox="1"/>
          <p:nvPr/>
        </p:nvSpPr>
        <p:spPr>
          <a:xfrm>
            <a:off x="10868300" y="4496425"/>
            <a:ext cx="11106600" cy="7022325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hr-HR" sz="58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omogućava da se iskoristi opuštenost prilikom razgovora</a:t>
            </a: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hr-HR" sz="58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mogućnost postavljanja pitanja kao u intervjuu</a:t>
            </a:r>
          </a:p>
        </p:txBody>
      </p:sp>
      <p:pic>
        <p:nvPicPr>
          <p:cNvPr id="198" name="Google Shape;198;p26" descr="radio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0868300" y="4496425"/>
            <a:ext cx="11106600" cy="7022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87;p25">
            <a:extLst>
              <a:ext uri="{FF2B5EF4-FFF2-40B4-BE49-F238E27FC236}">
                <a16:creationId xmlns:a16="http://schemas.microsoft.com/office/drawing/2014/main" id="{1778050F-CA84-4965-875A-6383C43AB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592347"/>
              </p:ext>
            </p:extLst>
          </p:nvPr>
        </p:nvGraphicFramePr>
        <p:xfrm>
          <a:off x="2291649" y="3131750"/>
          <a:ext cx="77953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7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  <a:endParaRPr lang="hr-HR" sz="5400" b="0" dirty="0">
                        <a:solidFill>
                          <a:srgbClr val="439EA5"/>
                        </a:solidFill>
                        <a:latin typeface="Bangers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A93090B3-4D86-4AF5-A9F9-C4254A32C7FC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86;p25">
            <a:extLst>
              <a:ext uri="{FF2B5EF4-FFF2-40B4-BE49-F238E27FC236}">
                <a16:creationId xmlns:a16="http://schemas.microsoft.com/office/drawing/2014/main" id="{7371F67C-05C7-44C2-8337-3DE22F666867}"/>
              </a:ext>
            </a:extLst>
          </p:cNvPr>
          <p:cNvSpPr txBox="1"/>
          <p:nvPr/>
        </p:nvSpPr>
        <p:spPr>
          <a:xfrm>
            <a:off x="4341706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PODCAST, RADIJSKI PROGRAM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10868125" y="303222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KAKO GA UPOTRIJEBITI</a:t>
            </a:r>
          </a:p>
        </p:txBody>
      </p:sp>
      <p:sp>
        <p:nvSpPr>
          <p:cNvPr id="207" name="Google Shape;207;p27"/>
          <p:cNvSpPr txBox="1"/>
          <p:nvPr/>
        </p:nvSpPr>
        <p:spPr>
          <a:xfrm>
            <a:off x="10868125" y="4396925"/>
            <a:ext cx="11106600" cy="702225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hr-HR" sz="48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postojeći audio sadržaji na raspolaganju</a:t>
            </a: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hr-HR" sz="48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potreba „objašnjavanja” napretka i važne natuknice o projektu</a:t>
            </a:r>
          </a:p>
          <a:p>
            <a:pPr marL="457200" lvl="0" indent="-533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4800"/>
              <a:buFont typeface="Montserrat"/>
              <a:buChar char="●"/>
            </a:pPr>
            <a:r>
              <a:rPr lang="hr-HR" sz="4800" dirty="0">
                <a:solidFill>
                  <a:srgbClr val="666666"/>
                </a:solidFill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mogućnost pristupa radijskom emitiranju</a:t>
            </a:r>
          </a:p>
        </p:txBody>
      </p:sp>
      <p:pic>
        <p:nvPicPr>
          <p:cNvPr id="208" name="Google Shape;208;p27" descr="radio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0868125" y="4396925"/>
            <a:ext cx="11106600" cy="7022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87;p25">
            <a:extLst>
              <a:ext uri="{FF2B5EF4-FFF2-40B4-BE49-F238E27FC236}">
                <a16:creationId xmlns:a16="http://schemas.microsoft.com/office/drawing/2014/main" id="{21F34CDC-A4E8-4BD7-A41A-CF04DEA57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983756"/>
              </p:ext>
            </p:extLst>
          </p:nvPr>
        </p:nvGraphicFramePr>
        <p:xfrm>
          <a:off x="2291649" y="3131750"/>
          <a:ext cx="77953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7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  <a:endParaRPr lang="hr-HR" sz="5400" b="0" dirty="0">
                        <a:solidFill>
                          <a:srgbClr val="439EA5"/>
                        </a:solidFill>
                        <a:latin typeface="Bangers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605328B2-49FD-47AF-9652-73E4D49CDBFA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86;p25">
            <a:extLst>
              <a:ext uri="{FF2B5EF4-FFF2-40B4-BE49-F238E27FC236}">
                <a16:creationId xmlns:a16="http://schemas.microsoft.com/office/drawing/2014/main" id="{A0D97245-7AEB-49B1-B938-4602A9679E3A}"/>
              </a:ext>
            </a:extLst>
          </p:cNvPr>
          <p:cNvSpPr txBox="1"/>
          <p:nvPr/>
        </p:nvSpPr>
        <p:spPr>
          <a:xfrm>
            <a:off x="4341706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PODCAST, RADIJSKI PROGRAM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8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8"/>
          <p:cNvSpPr txBox="1"/>
          <p:nvPr/>
        </p:nvSpPr>
        <p:spPr>
          <a:xfrm>
            <a:off x="4429325" y="1449850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UVODNI ČLANAK</a:t>
            </a:r>
          </a:p>
        </p:txBody>
      </p:sp>
      <p:graphicFrame>
        <p:nvGraphicFramePr>
          <p:cNvPr id="215" name="Google Shape;215;p28"/>
          <p:cNvGraphicFramePr/>
          <p:nvPr>
            <p:extLst>
              <p:ext uri="{D42A27DB-BD31-4B8C-83A1-F6EECF244321}">
                <p14:modId xmlns:p14="http://schemas.microsoft.com/office/powerpoint/2010/main" val="749790284"/>
              </p:ext>
            </p:extLst>
          </p:nvPr>
        </p:nvGraphicFramePr>
        <p:xfrm>
          <a:off x="2628162" y="3131750"/>
          <a:ext cx="753815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6" name="Google Shape;216;p28" descr="reading-99243_640.png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2278825" y="3131750"/>
            <a:ext cx="8187899" cy="818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4004FD68-323E-4D95-8557-C7DC78CA3B69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OBILJEŽJA</a:t>
            </a:r>
          </a:p>
        </p:txBody>
      </p:sp>
      <p:sp>
        <p:nvSpPr>
          <p:cNvPr id="225" name="Google Shape;225;p29"/>
          <p:cNvSpPr txBox="1"/>
          <p:nvPr/>
        </p:nvSpPr>
        <p:spPr>
          <a:xfrm>
            <a:off x="10868300" y="4496474"/>
            <a:ext cx="11106600" cy="6640199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1600"/>
              </a:spcAft>
              <a:buClr>
                <a:srgbClr val="429CA4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 moguće je kombinirati tekst, grafičke i vizualne elemente</a:t>
            </a:r>
          </a:p>
          <a:p>
            <a:pPr marL="571500" lvl="0" indent="-571500" algn="l" rtl="0">
              <a:spcBef>
                <a:spcPts val="0"/>
              </a:spcBef>
              <a:spcAft>
                <a:spcPts val="1600"/>
              </a:spcAft>
              <a:buClr>
                <a:srgbClr val="429CA4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 osnova je dobra sposobnost pisanja i argumentiranja</a:t>
            </a:r>
          </a:p>
          <a:p>
            <a:pPr marL="571500" lvl="0" indent="-571500" algn="l" rtl="0">
              <a:spcBef>
                <a:spcPts val="0"/>
              </a:spcBef>
              <a:spcAft>
                <a:spcPts val="1600"/>
              </a:spcAft>
              <a:buClr>
                <a:srgbClr val="429CA4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 može biti i iznimno grafičke prirode, u slučaju časopisa</a:t>
            </a:r>
          </a:p>
          <a:p>
            <a:pPr marL="571500" lvl="0" indent="-571500" algn="l" rtl="0">
              <a:spcBef>
                <a:spcPts val="0"/>
              </a:spcBef>
              <a:spcAft>
                <a:spcPts val="1600"/>
              </a:spcAft>
              <a:buClr>
                <a:srgbClr val="429CA4"/>
              </a:buClr>
              <a:buSzPct val="1000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 jednostavno se prenosi</a:t>
            </a:r>
          </a:p>
        </p:txBody>
      </p:sp>
      <p:pic>
        <p:nvPicPr>
          <p:cNvPr id="226" name="Google Shape;226;p29" descr="reading-99243_640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3101500" y="4496475"/>
            <a:ext cx="6640200" cy="664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215;p28">
            <a:extLst>
              <a:ext uri="{FF2B5EF4-FFF2-40B4-BE49-F238E27FC236}">
                <a16:creationId xmlns:a16="http://schemas.microsoft.com/office/drawing/2014/main" id="{7A52E9BA-A738-42B2-86E7-0D9A9D6DB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389044"/>
              </p:ext>
            </p:extLst>
          </p:nvPr>
        </p:nvGraphicFramePr>
        <p:xfrm>
          <a:off x="2628162" y="3131750"/>
          <a:ext cx="753815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102;p16">
            <a:extLst>
              <a:ext uri="{FF2B5EF4-FFF2-40B4-BE49-F238E27FC236}">
                <a16:creationId xmlns:a16="http://schemas.microsoft.com/office/drawing/2014/main" id="{D652E05B-3157-46C5-BBA0-1F5F68342468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214;p28">
            <a:extLst>
              <a:ext uri="{FF2B5EF4-FFF2-40B4-BE49-F238E27FC236}">
                <a16:creationId xmlns:a16="http://schemas.microsoft.com/office/drawing/2014/main" id="{EDCC54B4-4D88-41D4-B07D-BBA5AE051510}"/>
              </a:ext>
            </a:extLst>
          </p:cNvPr>
          <p:cNvSpPr txBox="1"/>
          <p:nvPr/>
        </p:nvSpPr>
        <p:spPr>
          <a:xfrm>
            <a:off x="4429325" y="1449850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UVODNI ČLANAK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solidFill>
                  <a:srgbClr val="FFFFFF"/>
                </a:solidFill>
                <a:latin typeface="Bangers" panose="00000500000000000000" pitchFamily="2" charset="0"/>
              </a:rPr>
              <a:t>KADA UPOTRIJEBITI</a:t>
            </a:r>
          </a:p>
        </p:txBody>
      </p:sp>
      <p:sp>
        <p:nvSpPr>
          <p:cNvPr id="235" name="Google Shape;235;p30"/>
          <p:cNvSpPr txBox="1"/>
          <p:nvPr/>
        </p:nvSpPr>
        <p:spPr>
          <a:xfrm>
            <a:off x="10868300" y="4496475"/>
            <a:ext cx="11106600" cy="70449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SzPts val="3600"/>
              <a:buFont typeface="Wingdings" panose="05000000000000000000" pitchFamily="2" charset="2"/>
              <a:buChar char="v"/>
            </a:pPr>
            <a:endParaRPr sz="51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  <a:p>
            <a:pPr marL="11430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Font typeface="Wingdings" panose="05000000000000000000" pitchFamily="2" charset="2"/>
              <a:buChar char="v"/>
            </a:pPr>
            <a:endParaRPr sz="51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  <a:p>
            <a:pPr marL="6858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SzPts val="36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kad je projekt dobro prilagođen obliku „istrage”</a:t>
            </a:r>
          </a:p>
          <a:p>
            <a:pPr marL="6858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SzPts val="36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za „tematsko” produbljivanje nekog područja</a:t>
            </a:r>
          </a:p>
          <a:p>
            <a:pPr marL="6858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SzPts val="3600"/>
              <a:buFont typeface="Wingdings" panose="05000000000000000000" pitchFamily="2" charset="2"/>
              <a:buChar char="v"/>
            </a:pPr>
            <a:r>
              <a:rPr lang="hr-HR" sz="51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kad imate na raspolaganju pristup medijima (novinari, školske novine)</a:t>
            </a:r>
          </a:p>
          <a:p>
            <a:pPr marL="11430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Font typeface="Wingdings" panose="05000000000000000000" pitchFamily="2" charset="2"/>
              <a:buChar char="v"/>
            </a:pPr>
            <a:endParaRPr sz="51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  <a:p>
            <a:pPr marL="1143000" lvl="0" indent="-68580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Font typeface="Wingdings" panose="05000000000000000000" pitchFamily="2" charset="2"/>
              <a:buChar char="v"/>
            </a:pPr>
            <a:endParaRPr sz="51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30" descr="reading-99243_640.png"/>
          <p:cNvPicPr preferRelativeResize="0"/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2771850" y="4496400"/>
            <a:ext cx="6640200" cy="664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215;p28">
            <a:extLst>
              <a:ext uri="{FF2B5EF4-FFF2-40B4-BE49-F238E27FC236}">
                <a16:creationId xmlns:a16="http://schemas.microsoft.com/office/drawing/2014/main" id="{A62209DD-0F9B-498C-9222-FB236002C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77423"/>
              </p:ext>
            </p:extLst>
          </p:nvPr>
        </p:nvGraphicFramePr>
        <p:xfrm>
          <a:off x="2628162" y="3131750"/>
          <a:ext cx="7538150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102;p16">
            <a:extLst>
              <a:ext uri="{FF2B5EF4-FFF2-40B4-BE49-F238E27FC236}">
                <a16:creationId xmlns:a16="http://schemas.microsoft.com/office/drawing/2014/main" id="{CC730DAF-7675-4D22-BF5E-B166D30CFE64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214;p28">
            <a:extLst>
              <a:ext uri="{FF2B5EF4-FFF2-40B4-BE49-F238E27FC236}">
                <a16:creationId xmlns:a16="http://schemas.microsoft.com/office/drawing/2014/main" id="{3F7849A2-1998-4A2E-8627-D51D51C07EC3}"/>
              </a:ext>
            </a:extLst>
          </p:cNvPr>
          <p:cNvSpPr txBox="1"/>
          <p:nvPr/>
        </p:nvSpPr>
        <p:spPr>
          <a:xfrm>
            <a:off x="4429325" y="1449850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UVODNI ČLANAK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4630650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STRIP, ANIMIRANI FILM</a:t>
            </a:r>
          </a:p>
        </p:txBody>
      </p:sp>
      <p:graphicFrame>
        <p:nvGraphicFramePr>
          <p:cNvPr id="243" name="Google Shape;243;p31"/>
          <p:cNvGraphicFramePr/>
          <p:nvPr>
            <p:extLst>
              <p:ext uri="{D42A27DB-BD31-4B8C-83A1-F6EECF244321}">
                <p14:modId xmlns:p14="http://schemas.microsoft.com/office/powerpoint/2010/main" val="3159571751"/>
              </p:ext>
            </p:extLst>
          </p:nvPr>
        </p:nvGraphicFramePr>
        <p:xfrm>
          <a:off x="2989299" y="3131750"/>
          <a:ext cx="755487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EDITORIJAL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3F3F3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</a:t>
                      </a: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4" name="Google Shape;244;p31" descr="illustration-636471_64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08050" y="2771250"/>
            <a:ext cx="8414901" cy="8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BA21DA10-0E88-4BDB-80FF-D6CE2080ECBF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2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/>
          <p:nvPr/>
        </p:nvSpPr>
        <p:spPr>
          <a:xfrm>
            <a:off x="10868300" y="313177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OBILJEŽJA</a:t>
            </a:r>
          </a:p>
        </p:txBody>
      </p:sp>
      <p:sp>
        <p:nvSpPr>
          <p:cNvPr id="253" name="Google Shape;253;p32"/>
          <p:cNvSpPr txBox="1"/>
          <p:nvPr/>
        </p:nvSpPr>
        <p:spPr>
          <a:xfrm>
            <a:off x="10912226" y="4500851"/>
            <a:ext cx="11106600" cy="72258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rgbClr val="429CA4"/>
              </a:buClr>
              <a:buSzPts val="4800"/>
              <a:buFont typeface="Wingdings" panose="05000000000000000000" pitchFamily="2" charset="2"/>
              <a:buChar char="Ø"/>
            </a:pPr>
            <a:r>
              <a:rPr lang="hr-HR" sz="48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grafička kreativnost i tekst (naracija)</a:t>
            </a:r>
          </a:p>
          <a:p>
            <a:pPr marL="609600" lvl="0" indent="-685800" algn="l" rtl="0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Clr>
                <a:srgbClr val="429CA4"/>
              </a:buClr>
              <a:buSzPts val="4800"/>
              <a:buFont typeface="Wingdings" panose="05000000000000000000" pitchFamily="2" charset="2"/>
              <a:buChar char="Ø"/>
            </a:pPr>
            <a:r>
              <a:rPr lang="hr-HR" sz="48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lako razumljiv model, koji se može povezati s uobičajenom percepcijom</a:t>
            </a:r>
          </a:p>
        </p:txBody>
      </p:sp>
      <p:pic>
        <p:nvPicPr>
          <p:cNvPr id="254" name="Google Shape;254;p32" descr="illustration-636471_640.jp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655950" y="4496400"/>
            <a:ext cx="6640200" cy="67455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243;p31">
            <a:extLst>
              <a:ext uri="{FF2B5EF4-FFF2-40B4-BE49-F238E27FC236}">
                <a16:creationId xmlns:a16="http://schemas.microsoft.com/office/drawing/2014/main" id="{90B5CD04-82E5-4C59-81C8-DBEE7C8DF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044226"/>
              </p:ext>
            </p:extLst>
          </p:nvPr>
        </p:nvGraphicFramePr>
        <p:xfrm>
          <a:off x="1928137" y="3131775"/>
          <a:ext cx="755487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EDITORIJAL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3F3F3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</a:t>
                      </a: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102;p16">
            <a:extLst>
              <a:ext uri="{FF2B5EF4-FFF2-40B4-BE49-F238E27FC236}">
                <a16:creationId xmlns:a16="http://schemas.microsoft.com/office/drawing/2014/main" id="{EAC95437-66E3-4862-8BB9-0E29A1979E31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242;p31">
            <a:extLst>
              <a:ext uri="{FF2B5EF4-FFF2-40B4-BE49-F238E27FC236}">
                <a16:creationId xmlns:a16="http://schemas.microsoft.com/office/drawing/2014/main" id="{36F83FEB-4DE1-4960-9E5F-7714CDC25E08}"/>
              </a:ext>
            </a:extLst>
          </p:cNvPr>
          <p:cNvSpPr txBox="1"/>
          <p:nvPr/>
        </p:nvSpPr>
        <p:spPr>
          <a:xfrm>
            <a:off x="4630650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STRIP, ANIMIRANI FILM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3004" y="1757925"/>
            <a:ext cx="3322774" cy="33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10685778" y="2516907"/>
            <a:ext cx="66267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6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20 minuta</a:t>
            </a:r>
          </a:p>
        </p:txBody>
      </p:sp>
      <p:sp>
        <p:nvSpPr>
          <p:cNvPr id="96" name="Google Shape;96;p15"/>
          <p:cNvSpPr txBox="1"/>
          <p:nvPr/>
        </p:nvSpPr>
        <p:spPr>
          <a:xfrm>
            <a:off x="-1" y="6573812"/>
            <a:ext cx="24382413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solidFill>
                <a:srgbClr val="000000"/>
              </a:solidFill>
              <a:latin typeface="Bangers" panose="000005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U </a:t>
            </a:r>
            <a:r>
              <a:rPr lang="hr-HR" sz="8800" dirty="0">
                <a:solidFill>
                  <a:srgbClr val="77BB62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20 MINUTA</a:t>
            </a: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 UTVRDITE KOJU VRSTU FORMATA ŽELITE ODABRATI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DA BISTE ISPRIČALI PRIČU O ODABRANOM PROJEKTU I PROVEDENOM ISTRAŽIVANJU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solidFill>
                <a:srgbClr val="666666"/>
              </a:solidFill>
              <a:latin typeface="Bangers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Pridržavajte se prijedloga SA sljedećih </a:t>
            </a:r>
            <a:r>
              <a:rPr lang="hr-HR" sz="8800" i="1" dirty="0" err="1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slideova</a:t>
            </a: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" name="Google Shape;102;p16">
            <a:extLst>
              <a:ext uri="{FF2B5EF4-FFF2-40B4-BE49-F238E27FC236}">
                <a16:creationId xmlns:a16="http://schemas.microsoft.com/office/drawing/2014/main" id="{1DFA59EE-0A79-4267-B095-23A4530E4094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/>
        </p:nvSpPr>
        <p:spPr>
          <a:xfrm>
            <a:off x="10925450" y="3353425"/>
            <a:ext cx="11106600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solidFill>
                  <a:srgbClr val="FFFFFF"/>
                </a:solidFill>
                <a:latin typeface="Bangers" panose="00000500000000000000" pitchFamily="2" charset="0"/>
              </a:rPr>
              <a:t>KADA GA UPOTRIJEBITI</a:t>
            </a:r>
          </a:p>
        </p:txBody>
      </p:sp>
      <p:sp>
        <p:nvSpPr>
          <p:cNvPr id="263" name="Google Shape;263;p33"/>
          <p:cNvSpPr txBox="1"/>
          <p:nvPr/>
        </p:nvSpPr>
        <p:spPr>
          <a:xfrm>
            <a:off x="10925450" y="4718125"/>
            <a:ext cx="11106600" cy="628325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</a:pPr>
            <a:endParaRPr sz="63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  <a:p>
            <a:pPr marL="781050" lvl="0" indent="-85725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SzPts val="4800"/>
              <a:buFont typeface="Wingdings" panose="05000000000000000000" pitchFamily="2" charset="2"/>
              <a:buChar char="Ø"/>
            </a:pPr>
            <a:r>
              <a:rPr lang="hr-HR" sz="63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da biste iskoristili kreativnost nekih elemenata u grupi</a:t>
            </a:r>
          </a:p>
          <a:p>
            <a:pPr marL="781050" lvl="0" indent="-85725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SzPts val="4800"/>
              <a:buFont typeface="Wingdings" panose="05000000000000000000" pitchFamily="2" charset="2"/>
              <a:buChar char="Ø"/>
            </a:pPr>
            <a:r>
              <a:rPr lang="hr-HR" sz="6300" dirty="0">
                <a:latin typeface="Maiandra GD" panose="020E0502030308020204" pitchFamily="34" charset="0"/>
                <a:ea typeface="Montserrat"/>
                <a:cs typeface="Montserrat"/>
                <a:sym typeface="Montserrat"/>
              </a:rPr>
              <a:t>kada želite priču ispričati kao „lik”</a:t>
            </a:r>
          </a:p>
          <a:p>
            <a:pPr marL="1314450" lvl="0" indent="-85725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Font typeface="Wingdings" panose="05000000000000000000" pitchFamily="2" charset="2"/>
              <a:buChar char="Ø"/>
            </a:pPr>
            <a:endParaRPr sz="63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  <a:p>
            <a:pPr marL="1314450" lvl="0" indent="-857250" algn="l" rtl="0">
              <a:spcBef>
                <a:spcPts val="0"/>
              </a:spcBef>
              <a:spcAft>
                <a:spcPts val="2200"/>
              </a:spcAft>
              <a:buClr>
                <a:srgbClr val="429CA4"/>
              </a:buClr>
              <a:buFont typeface="Wingdings" panose="05000000000000000000" pitchFamily="2" charset="2"/>
              <a:buChar char="Ø"/>
            </a:pPr>
            <a:endParaRPr sz="6300" dirty="0">
              <a:solidFill>
                <a:srgbClr val="666666"/>
              </a:solidFill>
              <a:latin typeface="Maiandra GD" panose="020E0502030308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p33" descr="illustration-636471_640.jp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941700" y="4795747"/>
            <a:ext cx="6640200" cy="67455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243;p31">
            <a:extLst>
              <a:ext uri="{FF2B5EF4-FFF2-40B4-BE49-F238E27FC236}">
                <a16:creationId xmlns:a16="http://schemas.microsoft.com/office/drawing/2014/main" id="{A60976C2-F941-4F44-AEFF-B5FD257EC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316833"/>
              </p:ext>
            </p:extLst>
          </p:nvPr>
        </p:nvGraphicFramePr>
        <p:xfrm>
          <a:off x="1906174" y="3353425"/>
          <a:ext cx="755487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EDITORIJAL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3F3F3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</a:t>
                      </a: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ANIMIRANI FILM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102;p16">
            <a:extLst>
              <a:ext uri="{FF2B5EF4-FFF2-40B4-BE49-F238E27FC236}">
                <a16:creationId xmlns:a16="http://schemas.microsoft.com/office/drawing/2014/main" id="{C7C861D7-F7C5-4304-A078-12287628AD35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242;p31">
            <a:extLst>
              <a:ext uri="{FF2B5EF4-FFF2-40B4-BE49-F238E27FC236}">
                <a16:creationId xmlns:a16="http://schemas.microsoft.com/office/drawing/2014/main" id="{19A9A694-3C4B-4475-A588-C9127CA50EEB}"/>
              </a:ext>
            </a:extLst>
          </p:cNvPr>
          <p:cNvSpPr txBox="1"/>
          <p:nvPr/>
        </p:nvSpPr>
        <p:spPr>
          <a:xfrm>
            <a:off x="4630650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STRIP, ANIMIRANI FILM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4" descr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9204" y="2157963"/>
            <a:ext cx="3322774" cy="33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10761978" y="2607763"/>
            <a:ext cx="7531575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6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4</a:t>
            </a:r>
            <a:r>
              <a:rPr lang="it-IT" sz="126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0</a:t>
            </a:r>
            <a:r>
              <a:rPr lang="hr-HR" sz="126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 minuta</a:t>
            </a:r>
          </a:p>
        </p:txBody>
      </p:sp>
      <p:sp>
        <p:nvSpPr>
          <p:cNvPr id="271" name="Google Shape;271;p34"/>
          <p:cNvSpPr txBox="1"/>
          <p:nvPr/>
        </p:nvSpPr>
        <p:spPr>
          <a:xfrm>
            <a:off x="0" y="6694365"/>
            <a:ext cx="24382413" cy="308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solidFill>
                <a:srgbClr val="000000"/>
              </a:solidFill>
              <a:latin typeface="Bangers" panose="000005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U </a:t>
            </a:r>
            <a:r>
              <a:rPr lang="hr-HR" sz="8800" dirty="0">
                <a:solidFill>
                  <a:srgbClr val="77BB62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4</a:t>
            </a:r>
            <a:r>
              <a:rPr lang="it-IT" sz="8800" dirty="0">
                <a:solidFill>
                  <a:srgbClr val="77BB62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0</a:t>
            </a:r>
            <a:r>
              <a:rPr lang="hr-HR" sz="8800" dirty="0">
                <a:solidFill>
                  <a:srgbClr val="77BB62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 MINUTA</a:t>
            </a: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 VODITELJ PROJEKTA,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OSOBA ZADUŽENA ZA PREDSTAVLJANJE PRIČE I DIZAJNER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dijele zadatke i organiziraju istraživački tim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8800" dirty="0">
                <a:solidFill>
                  <a:srgbClr val="666666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da izradili završni rad!</a:t>
            </a:r>
          </a:p>
        </p:txBody>
      </p:sp>
      <p:sp>
        <p:nvSpPr>
          <p:cNvPr id="5" name="Google Shape;102;p16">
            <a:extLst>
              <a:ext uri="{FF2B5EF4-FFF2-40B4-BE49-F238E27FC236}">
                <a16:creationId xmlns:a16="http://schemas.microsoft.com/office/drawing/2014/main" id="{CFD7CDBA-35F3-412A-B3B1-0E91DD332BB3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07915A-9641-48CF-BD6C-C7CEC0D4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410075"/>
            <a:ext cx="16638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91DE5-ED32-49C5-BC92-DCD41F24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62" y="4625752"/>
            <a:ext cx="160188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7EDF2-809B-4739-BAE6-6A91F1CF02B7}"/>
              </a:ext>
            </a:extLst>
          </p:cNvPr>
          <p:cNvSpPr txBox="1"/>
          <p:nvPr/>
        </p:nvSpPr>
        <p:spPr>
          <a:xfrm>
            <a:off x="0" y="10443760"/>
            <a:ext cx="2438241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1500" dirty="0">
                <a:solidFill>
                  <a:schemeClr val="bg1"/>
                </a:solidFill>
                <a:effectLst/>
                <a:latin typeface="Banger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Odabir formata za predstavljanje istraživanja</a:t>
            </a:r>
            <a:endParaRPr lang="hr-HR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4573500" y="1321518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VIDEOZAPIS </a:t>
            </a:r>
          </a:p>
        </p:txBody>
      </p:sp>
      <p:graphicFrame>
        <p:nvGraphicFramePr>
          <p:cNvPr id="103" name="Google Shape;103;p16"/>
          <p:cNvGraphicFramePr/>
          <p:nvPr>
            <p:extLst>
              <p:ext uri="{D42A27DB-BD31-4B8C-83A1-F6EECF244321}">
                <p14:modId xmlns:p14="http://schemas.microsoft.com/office/powerpoint/2010/main" val="2148319311"/>
              </p:ext>
            </p:extLst>
          </p:nvPr>
        </p:nvGraphicFramePr>
        <p:xfrm>
          <a:off x="3800925" y="3018359"/>
          <a:ext cx="7543350" cy="83013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4" name="Google Shape;104;p16" descr="camera-596012_640.png"/>
          <p:cNvPicPr preferRelativeResize="0"/>
          <p:nvPr/>
        </p:nvPicPr>
        <p:blipFill rotWithShape="1">
          <a:blip r:embed="rId5">
            <a:alphaModFix amt="80000"/>
          </a:blip>
          <a:srcRect l="18460" t="11521" b="14001"/>
          <a:stretch/>
        </p:blipFill>
        <p:spPr>
          <a:xfrm>
            <a:off x="12812775" y="3508438"/>
            <a:ext cx="9647850" cy="73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B7D878C7-B498-4238-9457-8B97DDE06889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0868300" y="3028950"/>
            <a:ext cx="11620224" cy="1467525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OBILJEŽJA</a:t>
            </a:r>
          </a:p>
        </p:txBody>
      </p:sp>
      <p:sp>
        <p:nvSpPr>
          <p:cNvPr id="113" name="Google Shape;113;p17"/>
          <p:cNvSpPr txBox="1"/>
          <p:nvPr/>
        </p:nvSpPr>
        <p:spPr>
          <a:xfrm>
            <a:off x="10868299" y="4496425"/>
            <a:ext cx="11620225" cy="68232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48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mnogo slika i videozapisa na raspolaganju</a:t>
            </a:r>
          </a:p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48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uključuje kreativni rad osmišljavanja</a:t>
            </a:r>
          </a:p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48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teško se može promijeniti kroz vrijeme</a:t>
            </a:r>
          </a:p>
          <a:p>
            <a:pPr marL="685800" lvl="0" indent="-685800" algn="l" rtl="0">
              <a:spcBef>
                <a:spcPts val="0"/>
              </a:spcBef>
              <a:spcAft>
                <a:spcPts val="40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48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potrebne dozvole za upotrebu (glazba i slike) </a:t>
            </a:r>
          </a:p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48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ostavlja prostor za kreativnost</a:t>
            </a:r>
          </a:p>
          <a:p>
            <a:pPr marL="685800" lvl="0" indent="-6858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48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no, potrebne su dodatne informacije (npr. didaskalije za fotografije)</a:t>
            </a:r>
          </a:p>
        </p:txBody>
      </p:sp>
      <p:pic>
        <p:nvPicPr>
          <p:cNvPr id="114" name="Google Shape;114;p17" descr="camera-596012_640.png"/>
          <p:cNvPicPr preferRelativeResize="0"/>
          <p:nvPr/>
        </p:nvPicPr>
        <p:blipFill rotWithShape="1">
          <a:blip r:embed="rId5">
            <a:alphaModFix amt="15000"/>
          </a:blip>
          <a:srcRect l="18460" t="11521" b="14001"/>
          <a:stretch/>
        </p:blipFill>
        <p:spPr>
          <a:xfrm>
            <a:off x="12283975" y="3763549"/>
            <a:ext cx="9690925" cy="7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2;p16">
            <a:extLst>
              <a:ext uri="{FF2B5EF4-FFF2-40B4-BE49-F238E27FC236}">
                <a16:creationId xmlns:a16="http://schemas.microsoft.com/office/drawing/2014/main" id="{CDB3A570-8A9B-42C2-A1C3-676AABE81CB5}"/>
              </a:ext>
            </a:extLst>
          </p:cNvPr>
          <p:cNvSpPr txBox="1"/>
          <p:nvPr/>
        </p:nvSpPr>
        <p:spPr>
          <a:xfrm>
            <a:off x="4687800" y="1449850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VIDEOZAPIS </a:t>
            </a:r>
          </a:p>
        </p:txBody>
      </p:sp>
      <p:graphicFrame>
        <p:nvGraphicFramePr>
          <p:cNvPr id="10" name="Google Shape;103;p16">
            <a:extLst>
              <a:ext uri="{FF2B5EF4-FFF2-40B4-BE49-F238E27FC236}">
                <a16:creationId xmlns:a16="http://schemas.microsoft.com/office/drawing/2014/main" id="{D7E18FBD-8D03-4664-87BF-5B20AA447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973923"/>
              </p:ext>
            </p:extLst>
          </p:nvPr>
        </p:nvGraphicFramePr>
        <p:xfrm>
          <a:off x="1917699" y="3028950"/>
          <a:ext cx="7543350" cy="83013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9904DE42-4720-4075-BDEC-33ABD91E95A3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0868300" y="3018325"/>
            <a:ext cx="11620224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KADA UPOTRIJEBITI</a:t>
            </a:r>
          </a:p>
        </p:txBody>
      </p:sp>
      <p:sp>
        <p:nvSpPr>
          <p:cNvPr id="123" name="Google Shape;123;p18"/>
          <p:cNvSpPr txBox="1"/>
          <p:nvPr/>
        </p:nvSpPr>
        <p:spPr>
          <a:xfrm>
            <a:off x="10868299" y="4383025"/>
            <a:ext cx="11620225" cy="798995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istraživanje koji se temelji na podacima prikupljenim tijekom posjeta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iscrpan foto/</a:t>
            </a:r>
            <a:r>
              <a:rPr lang="hr-HR" sz="5200" dirty="0" err="1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videomaterijal</a:t>
            </a: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, vizualno vrlo upečatljiv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služenje alatima za montažu videa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vizualni materijali lako su shvatljivi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429CA4"/>
              </a:buClr>
              <a:buFont typeface="Wingdings" panose="05000000000000000000" pitchFamily="2" charset="2"/>
              <a:buChar char="§"/>
            </a:pP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mnogo formata na raspolaganju (npr. dokumentarni film, dvostruki intervju, film </a:t>
            </a:r>
            <a:r>
              <a:rPr lang="hr-HR" sz="5200" dirty="0" err="1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noir</a:t>
            </a:r>
            <a:r>
              <a:rPr lang="hr-HR" sz="52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24" name="Google Shape;124;p18" descr="camera-596012_640.png"/>
          <p:cNvPicPr preferRelativeResize="0"/>
          <p:nvPr/>
        </p:nvPicPr>
        <p:blipFill rotWithShape="1">
          <a:blip r:embed="rId5">
            <a:alphaModFix amt="15000"/>
          </a:blip>
          <a:srcRect l="18460" t="11521" b="14001"/>
          <a:stretch/>
        </p:blipFill>
        <p:spPr>
          <a:xfrm>
            <a:off x="12337275" y="3548800"/>
            <a:ext cx="9690925" cy="7353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03;p16">
            <a:extLst>
              <a:ext uri="{FF2B5EF4-FFF2-40B4-BE49-F238E27FC236}">
                <a16:creationId xmlns:a16="http://schemas.microsoft.com/office/drawing/2014/main" id="{F7E64486-FCC3-4832-BA84-25786B8EB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727292"/>
              </p:ext>
            </p:extLst>
          </p:nvPr>
        </p:nvGraphicFramePr>
        <p:xfrm>
          <a:off x="1830749" y="3018325"/>
          <a:ext cx="7543350" cy="83013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3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4E2431E3-8EC6-42FE-BC4F-861D6D511A4E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02;p16">
            <a:extLst>
              <a:ext uri="{FF2B5EF4-FFF2-40B4-BE49-F238E27FC236}">
                <a16:creationId xmlns:a16="http://schemas.microsoft.com/office/drawing/2014/main" id="{76EC9066-223A-48BF-9A0C-742EE16ED67A}"/>
              </a:ext>
            </a:extLst>
          </p:cNvPr>
          <p:cNvSpPr txBox="1"/>
          <p:nvPr/>
        </p:nvSpPr>
        <p:spPr>
          <a:xfrm>
            <a:off x="4687800" y="1449850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VIDEOZAPIS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4487782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INFOGRAFIKA</a:t>
            </a:r>
          </a:p>
        </p:txBody>
      </p:sp>
      <p:graphicFrame>
        <p:nvGraphicFramePr>
          <p:cNvPr id="131" name="Google Shape;131;p19"/>
          <p:cNvGraphicFramePr/>
          <p:nvPr>
            <p:extLst>
              <p:ext uri="{D42A27DB-BD31-4B8C-83A1-F6EECF244321}">
                <p14:modId xmlns:p14="http://schemas.microsoft.com/office/powerpoint/2010/main" val="4003264694"/>
              </p:ext>
            </p:extLst>
          </p:nvPr>
        </p:nvGraphicFramePr>
        <p:xfrm>
          <a:off x="3808925" y="2764050"/>
          <a:ext cx="75639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2" name="Google Shape;132;p19" descr="spreadsheet-98491_64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67500" y="3131750"/>
            <a:ext cx="7919282" cy="8187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45005F63-38D3-480A-BF0E-9310DA08F07C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0868300" y="3131775"/>
            <a:ext cx="11563074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OBILJEŽJA</a:t>
            </a:r>
          </a:p>
        </p:txBody>
      </p:sp>
      <p:sp>
        <p:nvSpPr>
          <p:cNvPr id="141" name="Google Shape;141;p20"/>
          <p:cNvSpPr txBox="1"/>
          <p:nvPr/>
        </p:nvSpPr>
        <p:spPr>
          <a:xfrm>
            <a:off x="10868299" y="4496425"/>
            <a:ext cx="11563075" cy="76806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2600"/>
              </a:spcAft>
              <a:buClr>
                <a:srgbClr val="429CA4"/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tekst, strukturirani podatci, grafika</a:t>
            </a:r>
          </a:p>
          <a:p>
            <a:pPr marL="571500" lvl="0" indent="-571500" algn="l" rtl="0">
              <a:spcBef>
                <a:spcPts val="0"/>
              </a:spcBef>
              <a:spcAft>
                <a:spcPts val="2600"/>
              </a:spcAft>
              <a:buClr>
                <a:srgbClr val="429CA4"/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neophodan je rad preciznog dizajna</a:t>
            </a:r>
          </a:p>
          <a:p>
            <a:pPr marL="571500" lvl="0" indent="-571500" algn="l" rtl="0">
              <a:spcBef>
                <a:spcPts val="0"/>
              </a:spcBef>
              <a:spcAft>
                <a:spcPts val="2600"/>
              </a:spcAft>
              <a:buClr>
                <a:srgbClr val="429CA4"/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51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može se promijeniti tijekom vremena </a:t>
            </a:r>
          </a:p>
          <a:p>
            <a:pPr marL="571500" lvl="0" indent="-571500" algn="l" rtl="0">
              <a:spcBef>
                <a:spcPts val="0"/>
              </a:spcBef>
              <a:spcAft>
                <a:spcPts val="2600"/>
              </a:spcAft>
              <a:buClr>
                <a:srgbClr val="429CA4"/>
              </a:buClr>
              <a:buSzPct val="100000"/>
              <a:buFont typeface="Courier New" panose="02070309020205020404" pitchFamily="49" charset="0"/>
              <a:buChar char="o"/>
            </a:pPr>
            <a:r>
              <a:rPr lang="hr-HR" sz="5100" dirty="0">
                <a:solidFill>
                  <a:schemeClr val="dk1"/>
                </a:solidFill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mogu se umetnuti grafički elementi počevši od proračunske tablice/strukturiranog CSV-a </a:t>
            </a:r>
          </a:p>
        </p:txBody>
      </p:sp>
      <p:pic>
        <p:nvPicPr>
          <p:cNvPr id="142" name="Google Shape;142;p20" descr="spreadsheet-98491_640.pn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820463" y="4307925"/>
            <a:ext cx="7202275" cy="7680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31;p19">
            <a:extLst>
              <a:ext uri="{FF2B5EF4-FFF2-40B4-BE49-F238E27FC236}">
                <a16:creationId xmlns:a16="http://schemas.microsoft.com/office/drawing/2014/main" id="{D965B8F6-7E4E-46C5-B4F7-F447C92B0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510328"/>
              </p:ext>
            </p:extLst>
          </p:nvPr>
        </p:nvGraphicFramePr>
        <p:xfrm>
          <a:off x="1820461" y="3131741"/>
          <a:ext cx="75639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B2C2EFB6-A75E-4BE9-90DA-09BD4F650992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30;p19">
            <a:extLst>
              <a:ext uri="{FF2B5EF4-FFF2-40B4-BE49-F238E27FC236}">
                <a16:creationId xmlns:a16="http://schemas.microsoft.com/office/drawing/2014/main" id="{04E48F68-16E7-4AAE-8DCC-3BBC65E7DAA7}"/>
              </a:ext>
            </a:extLst>
          </p:cNvPr>
          <p:cNvSpPr txBox="1"/>
          <p:nvPr/>
        </p:nvSpPr>
        <p:spPr>
          <a:xfrm>
            <a:off x="4487782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INFOGRAFIKA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10868300" y="3131775"/>
            <a:ext cx="11505924" cy="1364700"/>
          </a:xfrm>
          <a:prstGeom prst="rect">
            <a:avLst/>
          </a:prstGeom>
          <a:solidFill>
            <a:srgbClr val="439EA5"/>
          </a:solidFill>
          <a:ln w="9525" cap="flat" cmpd="sng">
            <a:solidFill>
              <a:srgbClr val="439E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>
                <a:solidFill>
                  <a:srgbClr val="FFFFFF"/>
                </a:solidFill>
                <a:latin typeface="Bangers" panose="00000500000000000000" pitchFamily="2" charset="0"/>
              </a:rPr>
              <a:t>KADA UPOTRIJEBITI</a:t>
            </a:r>
          </a:p>
        </p:txBody>
      </p:sp>
      <p:sp>
        <p:nvSpPr>
          <p:cNvPr id="151" name="Google Shape;151;p21"/>
          <p:cNvSpPr txBox="1"/>
          <p:nvPr/>
        </p:nvSpPr>
        <p:spPr>
          <a:xfrm>
            <a:off x="10868299" y="4496425"/>
            <a:ext cx="11505925" cy="7680600"/>
          </a:xfrm>
          <a:prstGeom prst="rect">
            <a:avLst/>
          </a:prstGeom>
          <a:solidFill>
            <a:srgbClr val="439EA5">
              <a:alpha val="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85800" lvl="0" indent="-685800" algn="l" rtl="0">
              <a:spcBef>
                <a:spcPts val="0"/>
              </a:spcBef>
              <a:spcAft>
                <a:spcPts val="1400"/>
              </a:spcAft>
              <a:buClr>
                <a:srgbClr val="429CA4"/>
              </a:buClr>
              <a:buFont typeface="Courier New" panose="02070309020205020404" pitchFamily="49" charset="0"/>
              <a:buChar char="o"/>
            </a:pPr>
            <a:r>
              <a:rPr lang="hr-HR" sz="54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velika je važnost istraživanja stavljena na predstavljanje podataka (npr.: rezultati upitnika i prikupljanje primarnih podataka)</a:t>
            </a:r>
          </a:p>
          <a:p>
            <a:pPr marL="685800" lvl="0" indent="-685800" algn="l" rtl="0">
              <a:spcBef>
                <a:spcPts val="0"/>
              </a:spcBef>
              <a:spcAft>
                <a:spcPts val="1400"/>
              </a:spcAft>
              <a:buClr>
                <a:srgbClr val="429CA4"/>
              </a:buClr>
              <a:buFont typeface="Courier New" panose="02070309020205020404" pitchFamily="49" charset="0"/>
              <a:buChar char="o"/>
            </a:pPr>
            <a:r>
              <a:rPr lang="hr-HR" sz="54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slike i videozapisi od male važnosti</a:t>
            </a:r>
          </a:p>
          <a:p>
            <a:pPr marL="685800" lvl="0" indent="-685800" algn="l" rtl="0">
              <a:spcBef>
                <a:spcPts val="0"/>
              </a:spcBef>
              <a:spcAft>
                <a:spcPts val="1400"/>
              </a:spcAft>
              <a:buClr>
                <a:srgbClr val="429CA4"/>
              </a:buClr>
              <a:buFont typeface="Courier New" panose="02070309020205020404" pitchFamily="49" charset="0"/>
              <a:buChar char="o"/>
            </a:pPr>
            <a:r>
              <a:rPr lang="hr-HR" sz="5400" dirty="0">
                <a:latin typeface="Maiandra GD" panose="020E0502030308020204" pitchFamily="34" charset="0"/>
                <a:ea typeface="Calibri"/>
                <a:cs typeface="Calibri"/>
                <a:sym typeface="Calibri"/>
              </a:rPr>
              <a:t>idealan format za predstavljanje sažetka složenog postupka/istraživanja</a:t>
            </a:r>
          </a:p>
        </p:txBody>
      </p:sp>
      <p:pic>
        <p:nvPicPr>
          <p:cNvPr id="152" name="Google Shape;152;p21" descr="spreadsheet-98491_640.png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12820463" y="4307925"/>
            <a:ext cx="7202275" cy="7680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31;p19">
            <a:extLst>
              <a:ext uri="{FF2B5EF4-FFF2-40B4-BE49-F238E27FC236}">
                <a16:creationId xmlns:a16="http://schemas.microsoft.com/office/drawing/2014/main" id="{25381A68-D3D1-46EB-B532-7D51578B0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312830"/>
              </p:ext>
            </p:extLst>
          </p:nvPr>
        </p:nvGraphicFramePr>
        <p:xfrm>
          <a:off x="1820461" y="3131775"/>
          <a:ext cx="75639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5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102;p16">
            <a:extLst>
              <a:ext uri="{FF2B5EF4-FFF2-40B4-BE49-F238E27FC236}">
                <a16:creationId xmlns:a16="http://schemas.microsoft.com/office/drawing/2014/main" id="{25E953DC-BDD8-4E9E-BB3A-917394506027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  <p:sp>
        <p:nvSpPr>
          <p:cNvPr id="11" name="Google Shape;130;p19">
            <a:extLst>
              <a:ext uri="{FF2B5EF4-FFF2-40B4-BE49-F238E27FC236}">
                <a16:creationId xmlns:a16="http://schemas.microsoft.com/office/drawing/2014/main" id="{90562B05-1064-46AC-8830-FB05BBC0107E}"/>
              </a:ext>
            </a:extLst>
          </p:cNvPr>
          <p:cNvSpPr txBox="1"/>
          <p:nvPr/>
        </p:nvSpPr>
        <p:spPr>
          <a:xfrm>
            <a:off x="4487782" y="1363402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INFOGRAFIKA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 descr="logo-white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051" y="9862826"/>
            <a:ext cx="4902747" cy="1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4630650" y="1314528"/>
            <a:ext cx="15699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rgbClr val="7F7F7F"/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INTERAKTIVNA PREZENTACIJA </a:t>
            </a:r>
          </a:p>
        </p:txBody>
      </p:sp>
      <p:graphicFrame>
        <p:nvGraphicFramePr>
          <p:cNvPr id="159" name="Google Shape;159;p22"/>
          <p:cNvGraphicFramePr/>
          <p:nvPr>
            <p:extLst>
              <p:ext uri="{D42A27DB-BD31-4B8C-83A1-F6EECF244321}">
                <p14:modId xmlns:p14="http://schemas.microsoft.com/office/powerpoint/2010/main" val="3722752171"/>
              </p:ext>
            </p:extLst>
          </p:nvPr>
        </p:nvGraphicFramePr>
        <p:xfrm>
          <a:off x="1070493" y="3131741"/>
          <a:ext cx="7629525" cy="8187900"/>
        </p:xfrm>
        <a:graphic>
          <a:graphicData uri="http://schemas.openxmlformats.org/drawingml/2006/table">
            <a:tbl>
              <a:tblPr>
                <a:noFill/>
                <a:tableStyleId>{9D1AC9E2-04E3-40D7-B240-AB361E26B76E}</a:tableStyleId>
              </a:tblPr>
              <a:tblGrid>
                <a:gridCol w="762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VIDEOZAPIS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INFOGRAFIKA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FFFFFF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INTERAKTIVNA PREZENTACIJA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9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PODCAST, RADIJSKI PROGRAM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UVODNI ČLANAK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5400" b="0" dirty="0">
                          <a:solidFill>
                            <a:srgbClr val="439EA5"/>
                          </a:solidFill>
                          <a:latin typeface="Bangers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STRIP, ANIMIRANI FILM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9E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0" name="Google Shape;160;p22" descr="Voto dopo il tg   Dataninja   School.png"/>
          <p:cNvPicPr preferRelativeResize="0"/>
          <p:nvPr/>
        </p:nvPicPr>
        <p:blipFill rotWithShape="1">
          <a:blip r:embed="rId5">
            <a:alphaModFix amt="87000"/>
          </a:blip>
          <a:srcRect l="1336" t="31096" r="18161"/>
          <a:stretch/>
        </p:blipFill>
        <p:spPr>
          <a:xfrm>
            <a:off x="9346239" y="3692033"/>
            <a:ext cx="14407524" cy="68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2;p16">
            <a:extLst>
              <a:ext uri="{FF2B5EF4-FFF2-40B4-BE49-F238E27FC236}">
                <a16:creationId xmlns:a16="http://schemas.microsoft.com/office/drawing/2014/main" id="{3886E561-E475-4ABA-AB21-20AC8EB0DF2E}"/>
              </a:ext>
            </a:extLst>
          </p:cNvPr>
          <p:cNvSpPr txBox="1"/>
          <p:nvPr/>
        </p:nvSpPr>
        <p:spPr>
          <a:xfrm>
            <a:off x="21548113" y="416902"/>
            <a:ext cx="268455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6000" dirty="0">
                <a:solidFill>
                  <a:schemeClr val="bg1">
                    <a:lumMod val="75000"/>
                  </a:schemeClr>
                </a:solidFill>
                <a:latin typeface="Bangers" panose="00000500000000000000" pitchFamily="2" charset="0"/>
                <a:ea typeface="Montserrat"/>
                <a:cs typeface="Montserrat"/>
                <a:sym typeface="Montserrat"/>
              </a:rPr>
              <a:t>VJEŽBA!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Custom</PresentationFormat>
  <Paragraphs>216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Bangers</vt:lpstr>
      <vt:lpstr>Calibri</vt:lpstr>
      <vt:lpstr>Montserrat</vt:lpstr>
      <vt:lpstr>Courier New</vt:lpstr>
      <vt:lpstr>Arial</vt:lpstr>
      <vt:lpstr>Wingdings</vt:lpstr>
      <vt:lpstr>Maiandra GD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2021-06-07T16:47:27Z</dcterms:modified>
</cp:coreProperties>
</file>